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Pacifico"/>
      <p:regular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Pacifico-regular.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ef51857c1a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ef51857c1a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ef51857c1a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ef51857c1a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ef85dbb9f9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ef85dbb9f9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ef85dbb9f9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ef85dbb9f9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ef85dbb9f9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ef85dbb9f9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ef85dbb9f9_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ef85dbb9f9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ef85dbb9f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ef85dbb9f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ef85dbb9f9_4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ef85dbb9f9_4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ef8c7fba8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ef8c7fba8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ef85dbb9f9_4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ef85dbb9f9_4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ef85dbb9f9_3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ef85dbb9f9_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ef85dbb9f9_3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ef85dbb9f9_3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ef85dbb9f9_3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ef85dbb9f9_3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ef85dbb9f9_0_8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ef85dbb9f9_0_8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towardsai.net/p/machine-learning/k-means-clustering-from-scratch-2" TargetMode="External"/><Relationship Id="rId4" Type="http://schemas.openxmlformats.org/officeDocument/2006/relationships/hyperlink" Target="https://towardsdatascience.com/unsupervised-machine-learning-spectral-clustering-algorithm-implemented-from-scratch-in-python-205c87271045"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github.com/Shiva-K-7/ASE-07"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300525"/>
            <a:ext cx="8520600" cy="2052600"/>
          </a:xfrm>
          <a:prstGeom prst="rect">
            <a:avLst/>
          </a:prstGeom>
        </p:spPr>
        <p:txBody>
          <a:bodyPr anchorCtr="0" anchor="b" bIns="91425" lIns="91425" spcFirstLastPara="1" rIns="91425" wrap="square" tIns="91425">
            <a:normAutofit/>
          </a:bodyPr>
          <a:lstStyle/>
          <a:p>
            <a:pPr indent="0" lvl="0" marL="0" rtl="0" algn="ctr">
              <a:lnSpc>
                <a:spcPct val="115000"/>
              </a:lnSpc>
              <a:spcBef>
                <a:spcPts val="1200"/>
              </a:spcBef>
              <a:spcAft>
                <a:spcPts val="0"/>
              </a:spcAft>
              <a:buClr>
                <a:schemeClr val="dk1"/>
              </a:buClr>
              <a:buSzPts val="1100"/>
              <a:buFont typeface="Arial"/>
              <a:buNone/>
            </a:pPr>
            <a:r>
              <a:rPr b="1" i="1" lang="en" sz="2500">
                <a:latin typeface="Times New Roman"/>
                <a:ea typeface="Times New Roman"/>
                <a:cs typeface="Times New Roman"/>
                <a:sym typeface="Times New Roman"/>
              </a:rPr>
              <a:t>CSE-6324  Advanced Topics in Software Engineering</a:t>
            </a:r>
            <a:endParaRPr b="1" i="1" sz="2500">
              <a:latin typeface="Times New Roman"/>
              <a:ea typeface="Times New Roman"/>
              <a:cs typeface="Times New Roman"/>
              <a:sym typeface="Times New Roman"/>
            </a:endParaRPr>
          </a:p>
          <a:p>
            <a:pPr indent="0" lvl="0" marL="0" rtl="0" algn="ctr">
              <a:lnSpc>
                <a:spcPct val="115000"/>
              </a:lnSpc>
              <a:spcBef>
                <a:spcPts val="1200"/>
              </a:spcBef>
              <a:spcAft>
                <a:spcPts val="0"/>
              </a:spcAft>
              <a:buClr>
                <a:schemeClr val="dk1"/>
              </a:buClr>
              <a:buSzPts val="1100"/>
              <a:buFont typeface="Arial"/>
              <a:buNone/>
            </a:pPr>
            <a:r>
              <a:rPr b="1" i="1" lang="en" sz="2500">
                <a:latin typeface="Times New Roman"/>
                <a:ea typeface="Times New Roman"/>
                <a:cs typeface="Times New Roman"/>
                <a:sym typeface="Times New Roman"/>
              </a:rPr>
              <a:t>Project Inception</a:t>
            </a:r>
            <a:endParaRPr b="1" i="1" sz="2500">
              <a:latin typeface="Times New Roman"/>
              <a:ea typeface="Times New Roman"/>
              <a:cs typeface="Times New Roman"/>
              <a:sym typeface="Times New Roman"/>
            </a:endParaRPr>
          </a:p>
          <a:p>
            <a:pPr indent="0" lvl="0" marL="0" rtl="0" algn="ctr">
              <a:lnSpc>
                <a:spcPct val="115000"/>
              </a:lnSpc>
              <a:spcBef>
                <a:spcPts val="1200"/>
              </a:spcBef>
              <a:spcAft>
                <a:spcPts val="1200"/>
              </a:spcAft>
              <a:buClr>
                <a:schemeClr val="dk1"/>
              </a:buClr>
              <a:buSzPts val="1100"/>
              <a:buFont typeface="Arial"/>
              <a:buNone/>
            </a:pPr>
            <a:r>
              <a:rPr b="1" i="1" lang="en" sz="2500">
                <a:latin typeface="Times New Roman"/>
                <a:ea typeface="Times New Roman"/>
                <a:cs typeface="Times New Roman"/>
                <a:sym typeface="Times New Roman"/>
              </a:rPr>
              <a:t>Clustering Simulink Projects</a:t>
            </a:r>
            <a:endParaRPr/>
          </a:p>
        </p:txBody>
      </p:sp>
      <p:sp>
        <p:nvSpPr>
          <p:cNvPr id="55" name="Google Shape;55;p13"/>
          <p:cNvSpPr txBox="1"/>
          <p:nvPr>
            <p:ph idx="1" type="subTitle"/>
          </p:nvPr>
        </p:nvSpPr>
        <p:spPr>
          <a:xfrm>
            <a:off x="311700" y="2834125"/>
            <a:ext cx="8520600" cy="16581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i="1" lang="en" sz="1400">
                <a:solidFill>
                  <a:schemeClr val="dk1"/>
                </a:solidFill>
                <a:latin typeface="Times New Roman"/>
                <a:ea typeface="Times New Roman"/>
                <a:cs typeface="Times New Roman"/>
                <a:sym typeface="Times New Roman"/>
              </a:rPr>
              <a:t>Team – 07														      </a:t>
            </a:r>
            <a:r>
              <a:rPr b="1" i="1" lang="en" sz="1400">
                <a:solidFill>
                  <a:schemeClr val="dk1"/>
                </a:solidFill>
                <a:latin typeface="Times New Roman"/>
                <a:ea typeface="Times New Roman"/>
                <a:cs typeface="Times New Roman"/>
                <a:sym typeface="Times New Roman"/>
              </a:rPr>
              <a:t>Instructor</a:t>
            </a:r>
            <a:endParaRPr b="1" i="1" sz="14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i="1" lang="en" sz="1400">
                <a:solidFill>
                  <a:schemeClr val="dk1"/>
                </a:solidFill>
                <a:latin typeface="Times New Roman"/>
                <a:ea typeface="Times New Roman"/>
                <a:cs typeface="Times New Roman"/>
                <a:sym typeface="Times New Roman"/>
              </a:rPr>
              <a:t>Shiva Katukoori													</a:t>
            </a:r>
            <a:r>
              <a:rPr i="1" lang="en" sz="1400">
                <a:solidFill>
                  <a:schemeClr val="dk1"/>
                </a:solidFill>
                <a:latin typeface="Times New Roman"/>
                <a:ea typeface="Times New Roman"/>
                <a:cs typeface="Times New Roman"/>
                <a:sym typeface="Times New Roman"/>
              </a:rPr>
              <a:t>Christoph Csallner</a:t>
            </a:r>
            <a:endParaRPr i="1" sz="14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i="1" lang="en" sz="1400">
                <a:solidFill>
                  <a:schemeClr val="dk1"/>
                </a:solidFill>
                <a:latin typeface="Times New Roman"/>
                <a:ea typeface="Times New Roman"/>
                <a:cs typeface="Times New Roman"/>
                <a:sym typeface="Times New Roman"/>
              </a:rPr>
              <a:t>Sai Venkata Bhanu Shasank Bonthala</a:t>
            </a:r>
            <a:endParaRPr i="1" sz="14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i="1" lang="en" sz="1400">
                <a:solidFill>
                  <a:schemeClr val="dk1"/>
                </a:solidFill>
                <a:latin typeface="Times New Roman"/>
                <a:ea typeface="Times New Roman"/>
                <a:cs typeface="Times New Roman"/>
                <a:sym typeface="Times New Roman"/>
              </a:rPr>
              <a:t>Priyanka Nallabirudu</a:t>
            </a:r>
            <a:endParaRPr b="1" sz="1400">
              <a:solidFill>
                <a:schemeClr val="dk1"/>
              </a:solidFill>
            </a:endParaRPr>
          </a:p>
          <a:p>
            <a:pPr indent="0" lvl="0" marL="0" rtl="0" algn="ctr">
              <a:lnSpc>
                <a:spcPct val="115000"/>
              </a:lnSpc>
              <a:spcBef>
                <a:spcPts val="1200"/>
              </a:spcBef>
              <a:spcAft>
                <a:spcPts val="0"/>
              </a:spcAft>
              <a:buNone/>
            </a:pPr>
            <a:r>
              <a:t/>
            </a:r>
            <a:endParaRPr b="1" i="1" sz="1200">
              <a:solidFill>
                <a:schemeClr val="dk1"/>
              </a:solidFill>
              <a:latin typeface="Times New Roman"/>
              <a:ea typeface="Times New Roman"/>
              <a:cs typeface="Times New Roman"/>
              <a:sym typeface="Times New Roman"/>
            </a:endParaRPr>
          </a:p>
          <a:p>
            <a:pPr indent="0" lvl="0" marL="0" rtl="0" algn="ctr">
              <a:lnSpc>
                <a:spcPct val="115000"/>
              </a:lnSpc>
              <a:spcBef>
                <a:spcPts val="1200"/>
              </a:spcBef>
              <a:spcAft>
                <a:spcPts val="1200"/>
              </a:spcAft>
              <a:buClr>
                <a:schemeClr val="dk1"/>
              </a:buClr>
              <a:buSzPts val="1100"/>
              <a:buFont typeface="Arial"/>
              <a:buNone/>
            </a:pPr>
            <a:r>
              <a:t/>
            </a:r>
            <a:endParaRPr b="1" i="1" sz="1200">
              <a:solidFill>
                <a:schemeClr val="dk1"/>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2"/>
          <p:cNvSpPr txBox="1"/>
          <p:nvPr>
            <p:ph type="title"/>
          </p:nvPr>
        </p:nvSpPr>
        <p:spPr>
          <a:xfrm>
            <a:off x="311700" y="2235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en">
                <a:latin typeface="Times New Roman"/>
                <a:ea typeface="Times New Roman"/>
                <a:cs typeface="Times New Roman"/>
                <a:sym typeface="Times New Roman"/>
              </a:rPr>
              <a:t>Risks</a:t>
            </a:r>
            <a:endParaRPr b="1" i="1">
              <a:latin typeface="Times New Roman"/>
              <a:ea typeface="Times New Roman"/>
              <a:cs typeface="Times New Roman"/>
              <a:sym typeface="Times New Roman"/>
            </a:endParaRPr>
          </a:p>
        </p:txBody>
      </p:sp>
      <p:sp>
        <p:nvSpPr>
          <p:cNvPr id="149" name="Google Shape;149;p22"/>
          <p:cNvSpPr txBox="1"/>
          <p:nvPr>
            <p:ph idx="1" type="body"/>
          </p:nvPr>
        </p:nvSpPr>
        <p:spPr>
          <a:xfrm>
            <a:off x="311700" y="796200"/>
            <a:ext cx="8520600" cy="3551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i="1" lang="en" sz="2000">
                <a:solidFill>
                  <a:schemeClr val="dk1"/>
                </a:solidFill>
                <a:latin typeface="Times New Roman"/>
                <a:ea typeface="Times New Roman"/>
                <a:cs typeface="Times New Roman"/>
                <a:sym typeface="Times New Roman"/>
              </a:rPr>
              <a:t>1)Attaining knowledge on the clustering techniques that we are going to use and tuning the algorithms to get optimal results.</a:t>
            </a:r>
            <a:endParaRPr i="1" sz="2000">
              <a:solidFill>
                <a:schemeClr val="dk1"/>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rPr i="1" lang="en" sz="2000">
                <a:solidFill>
                  <a:schemeClr val="dk1"/>
                </a:solidFill>
                <a:latin typeface="Times New Roman"/>
                <a:ea typeface="Times New Roman"/>
                <a:cs typeface="Times New Roman"/>
                <a:sym typeface="Times New Roman"/>
              </a:rPr>
              <a:t>2)Gain knowledge related to Simulink to be able to distinguish bad clusters from good clusters.</a:t>
            </a:r>
            <a:endParaRPr i="1" sz="2000">
              <a:solidFill>
                <a:schemeClr val="dk1"/>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rPr i="1" lang="en" sz="2000">
                <a:solidFill>
                  <a:schemeClr val="dk1"/>
                </a:solidFill>
                <a:latin typeface="Times New Roman"/>
                <a:ea typeface="Times New Roman"/>
                <a:cs typeface="Times New Roman"/>
                <a:sym typeface="Times New Roman"/>
              </a:rPr>
              <a:t>3)The need to depend on the project guide/mentor for reviewing the models, to get the accuracy of clusters obtained. </a:t>
            </a:r>
            <a:endParaRPr i="1" sz="2000">
              <a:solidFill>
                <a:schemeClr val="dk1"/>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rPr i="1" lang="en" sz="2000">
                <a:solidFill>
                  <a:schemeClr val="dk1"/>
                </a:solidFill>
                <a:latin typeface="Times New Roman"/>
                <a:ea typeface="Times New Roman"/>
                <a:cs typeface="Times New Roman"/>
                <a:sym typeface="Times New Roman"/>
              </a:rPr>
              <a:t>4)Providing the correct time for the deliverables. </a:t>
            </a:r>
            <a:endParaRPr i="1" sz="2000">
              <a:solidFill>
                <a:schemeClr val="dk1"/>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rPr i="1" lang="en" sz="2000">
                <a:solidFill>
                  <a:schemeClr val="dk1"/>
                </a:solidFill>
                <a:latin typeface="Times New Roman"/>
                <a:ea typeface="Times New Roman"/>
                <a:cs typeface="Times New Roman"/>
                <a:sym typeface="Times New Roman"/>
              </a:rPr>
              <a:t>5)Identifying the appropriate roles and assigning them to the respective teammate. </a:t>
            </a:r>
            <a:endParaRPr i="1" sz="2000">
              <a:solidFill>
                <a:schemeClr val="dk1"/>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rPr i="1" lang="en" sz="2000">
                <a:solidFill>
                  <a:schemeClr val="dk1"/>
                </a:solidFill>
                <a:latin typeface="Times New Roman"/>
                <a:ea typeface="Times New Roman"/>
                <a:cs typeface="Times New Roman"/>
                <a:sym typeface="Times New Roman"/>
              </a:rPr>
              <a:t>6)Too many </a:t>
            </a:r>
            <a:r>
              <a:rPr i="1" lang="en" sz="2000">
                <a:solidFill>
                  <a:schemeClr val="dk1"/>
                </a:solidFill>
                <a:latin typeface="Times New Roman"/>
                <a:ea typeface="Times New Roman"/>
                <a:cs typeface="Times New Roman"/>
                <a:sym typeface="Times New Roman"/>
              </a:rPr>
              <a:t>anomalies</a:t>
            </a:r>
            <a:r>
              <a:rPr i="1" lang="en" sz="2000">
                <a:solidFill>
                  <a:schemeClr val="dk1"/>
                </a:solidFill>
                <a:latin typeface="Times New Roman"/>
                <a:ea typeface="Times New Roman"/>
                <a:cs typeface="Times New Roman"/>
                <a:sym typeface="Times New Roman"/>
              </a:rPr>
              <a:t> or missing data in the dataset.</a:t>
            </a:r>
            <a:endParaRPr i="1" sz="2000">
              <a:solidFill>
                <a:schemeClr val="dk1"/>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en">
                <a:latin typeface="Times New Roman"/>
                <a:ea typeface="Times New Roman"/>
                <a:cs typeface="Times New Roman"/>
                <a:sym typeface="Times New Roman"/>
              </a:rPr>
              <a:t>Features</a:t>
            </a:r>
            <a:endParaRPr b="1" i="1">
              <a:latin typeface="Times New Roman"/>
              <a:ea typeface="Times New Roman"/>
              <a:cs typeface="Times New Roman"/>
              <a:sym typeface="Times New Roman"/>
            </a:endParaRPr>
          </a:p>
        </p:txBody>
      </p:sp>
      <p:sp>
        <p:nvSpPr>
          <p:cNvPr id="155" name="Google Shape;155;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i="1" lang="en" sz="2000">
                <a:solidFill>
                  <a:schemeClr val="dk1"/>
                </a:solidFill>
                <a:latin typeface="Times New Roman"/>
                <a:ea typeface="Times New Roman"/>
                <a:cs typeface="Times New Roman"/>
                <a:sym typeface="Times New Roman"/>
              </a:rPr>
              <a:t>1)One of the features of this project will be grouped/clustered Simulink project data. So that, when Simulink users need to refer to an existing project linked to a certain domain they can  utilize it as a knowledge base for that particular domain. </a:t>
            </a:r>
            <a:endParaRPr i="1" sz="2000">
              <a:solidFill>
                <a:schemeClr val="dk1"/>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t/>
            </a:r>
            <a:endParaRPr i="1" sz="2000">
              <a:solidFill>
                <a:schemeClr val="dk1"/>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rPr i="1" lang="en" sz="2000">
                <a:solidFill>
                  <a:schemeClr val="dk1"/>
                </a:solidFill>
                <a:latin typeface="Times New Roman"/>
                <a:ea typeface="Times New Roman"/>
                <a:cs typeface="Times New Roman"/>
                <a:sym typeface="Times New Roman"/>
              </a:rPr>
              <a:t>2)Another use of this project can be to use a new simulink project metadata to figure out if that particular simulink project can be useful in a different domain other than the intended domain.</a:t>
            </a:r>
            <a:endParaRPr i="1" sz="2000">
              <a:solidFill>
                <a:schemeClr val="dk1"/>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en">
                <a:latin typeface="Times New Roman"/>
                <a:ea typeface="Times New Roman"/>
                <a:cs typeface="Times New Roman"/>
                <a:sym typeface="Times New Roman"/>
              </a:rPr>
              <a:t>Customers / Users</a:t>
            </a:r>
            <a:endParaRPr b="1" i="1">
              <a:latin typeface="Times New Roman"/>
              <a:ea typeface="Times New Roman"/>
              <a:cs typeface="Times New Roman"/>
              <a:sym typeface="Times New Roman"/>
            </a:endParaRPr>
          </a:p>
        </p:txBody>
      </p:sp>
      <p:sp>
        <p:nvSpPr>
          <p:cNvPr id="161" name="Google Shape;161;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Clr>
                <a:schemeClr val="dk1"/>
              </a:buClr>
              <a:buSzPts val="1100"/>
              <a:buFont typeface="Arial"/>
              <a:buNone/>
            </a:pPr>
            <a:r>
              <a:t/>
            </a:r>
            <a:endParaRPr i="1" sz="2000">
              <a:solidFill>
                <a:schemeClr val="dk1"/>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rPr i="1" lang="en" sz="2000">
                <a:solidFill>
                  <a:schemeClr val="dk1"/>
                </a:solidFill>
                <a:latin typeface="Times New Roman"/>
                <a:ea typeface="Times New Roman"/>
                <a:cs typeface="Times New Roman"/>
                <a:sym typeface="Times New Roman"/>
              </a:rPr>
              <a:t>The customers of our project will be organizations which use Simulink for their engineering designs.</a:t>
            </a:r>
            <a:endParaRPr i="1" sz="2000">
              <a:solidFill>
                <a:schemeClr val="dk1"/>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rPr i="1" lang="en" sz="2000">
                <a:solidFill>
                  <a:schemeClr val="dk1"/>
                </a:solidFill>
                <a:latin typeface="Times New Roman"/>
                <a:ea typeface="Times New Roman"/>
                <a:cs typeface="Times New Roman"/>
                <a:sym typeface="Times New Roman"/>
              </a:rPr>
              <a:t>The users of our project will be Engineers who use Simulink to implement designs and simulate their systems</a:t>
            </a:r>
            <a:r>
              <a:rPr i="1" lang="en" sz="1400">
                <a:solidFill>
                  <a:schemeClr val="dk1"/>
                </a:solidFill>
                <a:latin typeface="Times New Roman"/>
                <a:ea typeface="Times New Roman"/>
                <a:cs typeface="Times New Roman"/>
                <a:sym typeface="Times New Roman"/>
              </a:rPr>
              <a: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en">
                <a:latin typeface="Times New Roman"/>
                <a:ea typeface="Times New Roman"/>
                <a:cs typeface="Times New Roman"/>
                <a:sym typeface="Times New Roman"/>
              </a:rPr>
              <a:t>References</a:t>
            </a:r>
            <a:endParaRPr b="1" i="1">
              <a:latin typeface="Times New Roman"/>
              <a:ea typeface="Times New Roman"/>
              <a:cs typeface="Times New Roman"/>
              <a:sym typeface="Times New Roman"/>
            </a:endParaRPr>
          </a:p>
        </p:txBody>
      </p:sp>
      <p:sp>
        <p:nvSpPr>
          <p:cNvPr id="167" name="Google Shape;167;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55000" lnSpcReduction="20000"/>
          </a:bodyPr>
          <a:lstStyle/>
          <a:p>
            <a:pPr indent="0" lvl="0" marL="0" rtl="0" algn="l">
              <a:lnSpc>
                <a:spcPct val="100000"/>
              </a:lnSpc>
              <a:spcBef>
                <a:spcPts val="0"/>
              </a:spcBef>
              <a:spcAft>
                <a:spcPts val="0"/>
              </a:spcAft>
              <a:buNone/>
            </a:pPr>
            <a:r>
              <a:rPr i="1" lang="en" sz="3007">
                <a:solidFill>
                  <a:schemeClr val="dk1"/>
                </a:solidFill>
                <a:latin typeface="Times New Roman"/>
                <a:ea typeface="Times New Roman"/>
                <a:cs typeface="Times New Roman"/>
                <a:sym typeface="Times New Roman"/>
              </a:rPr>
              <a:t>Figure 1:  </a:t>
            </a:r>
            <a:r>
              <a:rPr i="1" lang="en" sz="3007" u="sng">
                <a:solidFill>
                  <a:schemeClr val="hlink"/>
                </a:solidFill>
                <a:latin typeface="Times New Roman"/>
                <a:ea typeface="Times New Roman"/>
                <a:cs typeface="Times New Roman"/>
                <a:sym typeface="Times New Roman"/>
                <a:hlinkClick r:id="rId3"/>
              </a:rPr>
              <a:t>https://towardsai.net/p/machine-learning/k-means-clustering-from-scratch-2</a:t>
            </a:r>
            <a:endParaRPr i="1" sz="3007">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i="1" sz="3007">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i="1" lang="en" sz="3007">
                <a:solidFill>
                  <a:schemeClr val="dk1"/>
                </a:solidFill>
                <a:latin typeface="Times New Roman"/>
                <a:ea typeface="Times New Roman"/>
                <a:cs typeface="Times New Roman"/>
                <a:sym typeface="Times New Roman"/>
              </a:rPr>
              <a:t>Figure 2: </a:t>
            </a:r>
            <a:r>
              <a:rPr i="1" lang="en" sz="3007" u="sng">
                <a:solidFill>
                  <a:schemeClr val="hlink"/>
                </a:solidFill>
                <a:latin typeface="Times New Roman"/>
                <a:ea typeface="Times New Roman"/>
                <a:cs typeface="Times New Roman"/>
                <a:sym typeface="Times New Roman"/>
                <a:hlinkClick r:id="rId4"/>
              </a:rPr>
              <a:t>https://towardsdatascience.com/unsupervised-machine-learning-spectral-clustering-algorithm-implemented-from-scratch-in-python-205c87271045</a:t>
            </a:r>
            <a:endParaRPr i="1" sz="3007">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i="1" sz="3007">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i="1" lang="en" sz="3007">
                <a:solidFill>
                  <a:schemeClr val="dk1"/>
                </a:solidFill>
                <a:latin typeface="Times New Roman"/>
                <a:ea typeface="Times New Roman"/>
                <a:cs typeface="Times New Roman"/>
                <a:sym typeface="Times New Roman"/>
              </a:rPr>
              <a:t>Figure 3: </a:t>
            </a:r>
            <a:r>
              <a:rPr i="1" lang="en" sz="3007" u="sng">
                <a:solidFill>
                  <a:schemeClr val="dk1"/>
                </a:solidFill>
                <a:latin typeface="Times New Roman"/>
                <a:ea typeface="Times New Roman"/>
                <a:cs typeface="Times New Roman"/>
                <a:sym typeface="Times New Roman"/>
              </a:rPr>
              <a:t>https://www.slideshare.net/MahbuburShimul/dbscan-algorithom</a:t>
            </a:r>
            <a:endParaRPr i="1" sz="3007" u="sng">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i="1" sz="3007">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i="1" sz="3007">
              <a:solidFill>
                <a:schemeClr val="dk1"/>
              </a:solidFill>
              <a:latin typeface="Times New Roman"/>
              <a:ea typeface="Times New Roman"/>
              <a:cs typeface="Times New Roman"/>
              <a:sym typeface="Times New Roman"/>
            </a:endParaRPr>
          </a:p>
          <a:p>
            <a:pPr indent="-333625" lvl="0" marL="457200" rtl="0" algn="l">
              <a:lnSpc>
                <a:spcPct val="100000"/>
              </a:lnSpc>
              <a:spcBef>
                <a:spcPts val="0"/>
              </a:spcBef>
              <a:spcAft>
                <a:spcPts val="0"/>
              </a:spcAft>
              <a:buClr>
                <a:schemeClr val="dk1"/>
              </a:buClr>
              <a:buSzPct val="100000"/>
              <a:buFont typeface="Times New Roman"/>
              <a:buAutoNum type="arabicPeriod"/>
            </a:pPr>
            <a:r>
              <a:rPr i="1" lang="en" sz="3007" u="sng">
                <a:solidFill>
                  <a:schemeClr val="dk1"/>
                </a:solidFill>
                <a:latin typeface="Times New Roman"/>
                <a:ea typeface="Times New Roman"/>
                <a:cs typeface="Times New Roman"/>
                <a:sym typeface="Times New Roman"/>
              </a:rPr>
              <a:t>https://laptrinhx.com/partitional-clustering-1051791546/#:~:text=Partitional%20Clustering%20The%20most%20popular%20class%20of%20clustering,clusters%20until%20a%20%28locally%29%20optimal%20partition%20is%20attained</a:t>
            </a:r>
            <a:endParaRPr i="1" sz="3007" u="sng">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t/>
            </a:r>
            <a:endParaRPr sz="1400" u="sng">
              <a:solidFill>
                <a:schemeClr val="dk1"/>
              </a:solidFill>
            </a:endParaRPr>
          </a:p>
          <a:p>
            <a:pPr indent="0" lvl="0" marL="0" rtl="0" algn="l">
              <a:lnSpc>
                <a:spcPct val="100000"/>
              </a:lnSpc>
              <a:spcBef>
                <a:spcPts val="0"/>
              </a:spcBef>
              <a:spcAft>
                <a:spcPts val="0"/>
              </a:spcAft>
              <a:buNone/>
            </a:pPr>
            <a:r>
              <a:t/>
            </a:r>
            <a:endParaRPr sz="1400">
              <a:solidFill>
                <a:schemeClr val="dk1"/>
              </a:solidFill>
            </a:endParaRPr>
          </a:p>
          <a:p>
            <a:pPr indent="0" lvl="0" marL="0" rtl="0" algn="l">
              <a:lnSpc>
                <a:spcPct val="100000"/>
              </a:lnSpc>
              <a:spcBef>
                <a:spcPts val="0"/>
              </a:spcBef>
              <a:spcAft>
                <a:spcPts val="0"/>
              </a:spcAft>
              <a:buNone/>
            </a:pPr>
            <a:r>
              <a:t/>
            </a:r>
            <a:endParaRPr sz="1050">
              <a:solidFill>
                <a:srgbClr val="FFFFFF"/>
              </a:solidFill>
              <a:highlight>
                <a:srgbClr val="292929"/>
              </a:highlight>
            </a:endParaRPr>
          </a:p>
          <a:p>
            <a:pPr indent="0" lvl="0" marL="0" rtl="0" algn="l">
              <a:lnSpc>
                <a:spcPct val="100000"/>
              </a:lnSpc>
              <a:spcBef>
                <a:spcPts val="0"/>
              </a:spcBef>
              <a:spcAft>
                <a:spcPts val="0"/>
              </a:spcAft>
              <a:buNone/>
            </a:pPr>
            <a:r>
              <a:t/>
            </a:r>
            <a:endParaRPr sz="1050">
              <a:solidFill>
                <a:srgbClr val="FFFFFF"/>
              </a:solidFill>
              <a:highlight>
                <a:srgbClr val="292929"/>
              </a:highlight>
            </a:endParaRPr>
          </a:p>
          <a:p>
            <a:pPr indent="0" lvl="0" marL="457200" rtl="0" algn="l">
              <a:lnSpc>
                <a:spcPct val="100000"/>
              </a:lnSpc>
              <a:spcBef>
                <a:spcPts val="0"/>
              </a:spcBef>
              <a:spcAft>
                <a:spcPts val="0"/>
              </a:spcAft>
              <a:buNone/>
            </a:pPr>
            <a:r>
              <a:t/>
            </a:r>
            <a:endParaRPr sz="1050">
              <a:solidFill>
                <a:srgbClr val="FFFFFF"/>
              </a:solidFill>
              <a:highlight>
                <a:srgbClr val="292929"/>
              </a:highlight>
            </a:endParaRPr>
          </a:p>
          <a:p>
            <a:pPr indent="0" lvl="0" marL="0" rtl="0" algn="l">
              <a:lnSpc>
                <a:spcPct val="100000"/>
              </a:lnSpc>
              <a:spcBef>
                <a:spcPts val="0"/>
              </a:spcBef>
              <a:spcAft>
                <a:spcPts val="0"/>
              </a:spcAft>
              <a:buNone/>
            </a:pPr>
            <a:r>
              <a:t/>
            </a:r>
            <a:endParaRPr sz="1400">
              <a:solidFill>
                <a:schemeClr val="dk1"/>
              </a:solidFill>
            </a:endParaRPr>
          </a:p>
          <a:p>
            <a:pPr indent="0" lvl="0" marL="0" rtl="0" algn="l">
              <a:lnSpc>
                <a:spcPct val="100000"/>
              </a:lnSpc>
              <a:spcBef>
                <a:spcPts val="0"/>
              </a:spcBef>
              <a:spcAft>
                <a:spcPts val="0"/>
              </a:spcAft>
              <a:buNone/>
            </a:pPr>
            <a:r>
              <a:t/>
            </a:r>
            <a:endParaRPr sz="1400">
              <a:solidFill>
                <a:schemeClr val="dk1"/>
              </a:solidFill>
            </a:endParaRPr>
          </a:p>
          <a:p>
            <a:pPr indent="0" lvl="0" marL="0" rtl="0" algn="l">
              <a:lnSpc>
                <a:spcPct val="100000"/>
              </a:lnSpc>
              <a:spcBef>
                <a:spcPts val="0"/>
              </a:spcBef>
              <a:spcAft>
                <a:spcPts val="0"/>
              </a:spcAft>
              <a:buNone/>
            </a:pPr>
            <a:r>
              <a:t/>
            </a:r>
            <a:endParaRPr sz="14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en"/>
              <a:t>GitHub</a:t>
            </a:r>
            <a:endParaRPr b="1" i="1"/>
          </a:p>
        </p:txBody>
      </p:sp>
      <p:sp>
        <p:nvSpPr>
          <p:cNvPr id="173" name="Google Shape;173;p26"/>
          <p:cNvSpPr txBox="1"/>
          <p:nvPr>
            <p:ph idx="1" type="body"/>
          </p:nvPr>
        </p:nvSpPr>
        <p:spPr>
          <a:xfrm>
            <a:off x="311700" y="1413522"/>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t/>
            </a:r>
            <a:endParaRPr sz="2000"/>
          </a:p>
          <a:p>
            <a:pPr indent="0" lvl="0" marL="0" rtl="0" algn="l">
              <a:spcBef>
                <a:spcPts val="0"/>
              </a:spcBef>
              <a:spcAft>
                <a:spcPts val="0"/>
              </a:spcAft>
              <a:buClr>
                <a:schemeClr val="dk1"/>
              </a:buClr>
              <a:buSzPts val="1100"/>
              <a:buFont typeface="Arial"/>
              <a:buNone/>
            </a:pPr>
            <a:r>
              <a:rPr i="1" lang="en" sz="2000" u="sng">
                <a:solidFill>
                  <a:srgbClr val="9EA2FF"/>
                </a:solidFill>
                <a:latin typeface="Times New Roman"/>
                <a:ea typeface="Times New Roman"/>
                <a:cs typeface="Times New Roman"/>
                <a:sym typeface="Times New Roman"/>
                <a:hlinkClick r:id="rId3">
                  <a:extLst>
                    <a:ext uri="{A12FA001-AC4F-418D-AE19-62706E023703}">
                      <ahyp:hlinkClr val="tx"/>
                    </a:ext>
                  </a:extLst>
                </a:hlinkClick>
              </a:rPr>
              <a:t>https://github.com/Shiva-K-7/ASE-07</a:t>
            </a:r>
            <a:endParaRPr sz="2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7"/>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latin typeface="Pacifico"/>
                <a:ea typeface="Pacifico"/>
                <a:cs typeface="Pacifico"/>
                <a:sym typeface="Pacifico"/>
              </a:rPr>
              <a:t>Thank You</a:t>
            </a:r>
            <a:endParaRPr>
              <a:latin typeface="Pacifico"/>
              <a:ea typeface="Pacifico"/>
              <a:cs typeface="Pacifico"/>
              <a:sym typeface="Pacific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en">
                <a:latin typeface="Times New Roman"/>
                <a:ea typeface="Times New Roman"/>
                <a:cs typeface="Times New Roman"/>
                <a:sym typeface="Times New Roman"/>
              </a:rPr>
              <a:t>Objective </a:t>
            </a:r>
            <a:endParaRPr b="1" i="1">
              <a:latin typeface="Times New Roman"/>
              <a:ea typeface="Times New Roman"/>
              <a:cs typeface="Times New Roman"/>
              <a:sym typeface="Times New Roman"/>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1200"/>
              </a:spcBef>
              <a:spcAft>
                <a:spcPts val="0"/>
              </a:spcAft>
              <a:buClr>
                <a:schemeClr val="dk1"/>
              </a:buClr>
              <a:buSzPts val="1100"/>
              <a:buFont typeface="Arial"/>
              <a:buNone/>
            </a:pPr>
            <a:r>
              <a:t/>
            </a:r>
            <a:endParaRPr i="1" sz="2000">
              <a:solidFill>
                <a:schemeClr val="dk1"/>
              </a:solidFill>
              <a:latin typeface="Times New Roman"/>
              <a:ea typeface="Times New Roman"/>
              <a:cs typeface="Times New Roman"/>
              <a:sym typeface="Times New Roman"/>
            </a:endParaRPr>
          </a:p>
          <a:p>
            <a:pPr indent="0" lvl="0" marL="0" rtl="0" algn="just">
              <a:spcBef>
                <a:spcPts val="1200"/>
              </a:spcBef>
              <a:spcAft>
                <a:spcPts val="1200"/>
              </a:spcAft>
              <a:buClr>
                <a:schemeClr val="dk1"/>
              </a:buClr>
              <a:buSzPts val="1100"/>
              <a:buFont typeface="Arial"/>
              <a:buNone/>
            </a:pPr>
            <a:r>
              <a:rPr i="1" lang="en" sz="2000">
                <a:solidFill>
                  <a:schemeClr val="dk1"/>
                </a:solidFill>
                <a:latin typeface="Times New Roman"/>
                <a:ea typeface="Times New Roman"/>
                <a:cs typeface="Times New Roman"/>
                <a:sym typeface="Times New Roman"/>
              </a:rPr>
              <a:t>The main goal of this project is to analyze the metadata of Simulink projects and group similar projects into clusters. We investigate different clustering techniques and implement them on the metadata and come up with the best model which can group the simulink projects into some meaningful clusters.</a:t>
            </a:r>
            <a:endParaRPr sz="2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119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en">
                <a:latin typeface="Times New Roman"/>
                <a:ea typeface="Times New Roman"/>
                <a:cs typeface="Times New Roman"/>
                <a:sym typeface="Times New Roman"/>
              </a:rPr>
              <a:t>Introduction to Clustering</a:t>
            </a:r>
            <a:endParaRPr b="1" i="1">
              <a:latin typeface="Times New Roman"/>
              <a:ea typeface="Times New Roman"/>
              <a:cs typeface="Times New Roman"/>
              <a:sym typeface="Times New Roman"/>
            </a:endParaRPr>
          </a:p>
        </p:txBody>
      </p:sp>
      <p:sp>
        <p:nvSpPr>
          <p:cNvPr id="67" name="Google Shape;67;p15"/>
          <p:cNvSpPr txBox="1"/>
          <p:nvPr>
            <p:ph idx="1" type="body"/>
          </p:nvPr>
        </p:nvSpPr>
        <p:spPr>
          <a:xfrm>
            <a:off x="311700" y="63330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500"/>
              <a:t>Clustering is a Unsupervised Machine Learning Algorithm. It’s a task of dividing the datasets into a certain number of clusters in such a manner that the data points belonging to a cluster have similar characteristics.</a:t>
            </a:r>
            <a:endParaRPr i="1" sz="1500"/>
          </a:p>
          <a:p>
            <a:pPr indent="0" lvl="0" marL="0" rtl="0" algn="l">
              <a:spcBef>
                <a:spcPts val="1200"/>
              </a:spcBef>
              <a:spcAft>
                <a:spcPts val="0"/>
              </a:spcAft>
              <a:buNone/>
            </a:pPr>
            <a:r>
              <a:rPr i="1" lang="en" sz="1500"/>
              <a:t>Types of Clusters[1]:</a:t>
            </a:r>
            <a:endParaRPr i="1" sz="1500"/>
          </a:p>
          <a:p>
            <a:pPr indent="0" lvl="0" marL="0" rtl="0" algn="l">
              <a:spcBef>
                <a:spcPts val="1200"/>
              </a:spcBef>
              <a:spcAft>
                <a:spcPts val="0"/>
              </a:spcAft>
              <a:buNone/>
            </a:pPr>
            <a:r>
              <a:rPr b="1" i="1" lang="en" sz="1500"/>
              <a:t>Partition based clustering:</a:t>
            </a:r>
            <a:r>
              <a:rPr i="1" lang="en" sz="1500"/>
              <a:t> Partition clustering generates sphere like clusters. </a:t>
            </a:r>
            <a:endParaRPr i="1" sz="1500"/>
          </a:p>
          <a:p>
            <a:pPr indent="0" lvl="0" marL="0" rtl="0" algn="l">
              <a:spcBef>
                <a:spcPts val="1200"/>
              </a:spcBef>
              <a:spcAft>
                <a:spcPts val="0"/>
              </a:spcAft>
              <a:buNone/>
            </a:pPr>
            <a:r>
              <a:rPr i="1" lang="en" sz="1500"/>
              <a:t>	Example: K-Means, Fuzzy C-Means, K-Median</a:t>
            </a:r>
            <a:endParaRPr i="1" sz="1500"/>
          </a:p>
          <a:p>
            <a:pPr indent="0" lvl="0" marL="0" rtl="0" algn="l">
              <a:spcBef>
                <a:spcPts val="1200"/>
              </a:spcBef>
              <a:spcAft>
                <a:spcPts val="0"/>
              </a:spcAft>
              <a:buNone/>
            </a:pPr>
            <a:r>
              <a:rPr b="1" i="1" lang="en" sz="1500"/>
              <a:t>Hierarchical</a:t>
            </a:r>
            <a:r>
              <a:rPr b="1" i="1" lang="en" sz="1500"/>
              <a:t> Clustering:</a:t>
            </a:r>
            <a:r>
              <a:rPr i="1" lang="en" sz="1500"/>
              <a:t>  It generates tree of clusters and group similar data.</a:t>
            </a:r>
            <a:endParaRPr i="1" sz="1500"/>
          </a:p>
          <a:p>
            <a:pPr indent="0" lvl="0" marL="0" rtl="0" algn="l">
              <a:spcBef>
                <a:spcPts val="1200"/>
              </a:spcBef>
              <a:spcAft>
                <a:spcPts val="0"/>
              </a:spcAft>
              <a:buNone/>
            </a:pPr>
            <a:r>
              <a:rPr i="1" lang="en" sz="1500"/>
              <a:t>	Examples: Agglomerative, Divisive.</a:t>
            </a:r>
            <a:endParaRPr i="1" sz="1500"/>
          </a:p>
          <a:p>
            <a:pPr indent="0" lvl="0" marL="0" rtl="0" algn="l">
              <a:spcBef>
                <a:spcPts val="1200"/>
              </a:spcBef>
              <a:spcAft>
                <a:spcPts val="0"/>
              </a:spcAft>
              <a:buNone/>
            </a:pPr>
            <a:r>
              <a:rPr b="1" i="1" lang="en" sz="1500"/>
              <a:t>Density-based Clustering:</a:t>
            </a:r>
            <a:r>
              <a:rPr i="1" lang="en" sz="1500"/>
              <a:t> It generates clusters with </a:t>
            </a:r>
            <a:r>
              <a:rPr i="1" lang="en" sz="1500"/>
              <a:t>Arbitrary</a:t>
            </a:r>
            <a:r>
              <a:rPr i="1" lang="en" sz="1500"/>
              <a:t> shape. It is very useful when there is no noise in the dataset.</a:t>
            </a:r>
            <a:endParaRPr i="1" sz="1500"/>
          </a:p>
          <a:p>
            <a:pPr indent="0" lvl="0" marL="0" rtl="0" algn="l">
              <a:spcBef>
                <a:spcPts val="1200"/>
              </a:spcBef>
              <a:spcAft>
                <a:spcPts val="1200"/>
              </a:spcAft>
              <a:buNone/>
            </a:pPr>
            <a:r>
              <a:rPr i="1" lang="en" sz="1500"/>
              <a:t>	Examples: DBSCAN Algorithm.</a:t>
            </a:r>
            <a:endParaRPr i="1" sz="1500">
              <a:highlight>
                <a:srgbClr val="FFFFFF"/>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p:nvPr/>
        </p:nvSpPr>
        <p:spPr>
          <a:xfrm rot="-944527">
            <a:off x="6184072" y="2539880"/>
            <a:ext cx="1591181" cy="8868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2000">
              <a:latin typeface="Times New Roman"/>
              <a:ea typeface="Times New Roman"/>
              <a:cs typeface="Times New Roman"/>
              <a:sym typeface="Times New Roman"/>
            </a:endParaRPr>
          </a:p>
        </p:txBody>
      </p:sp>
      <p:sp>
        <p:nvSpPr>
          <p:cNvPr id="73" name="Google Shape;73;p16"/>
          <p:cNvSpPr/>
          <p:nvPr/>
        </p:nvSpPr>
        <p:spPr>
          <a:xfrm rot="-944527">
            <a:off x="3211861" y="2539880"/>
            <a:ext cx="1591181" cy="8868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2000">
              <a:latin typeface="Times New Roman"/>
              <a:ea typeface="Times New Roman"/>
              <a:cs typeface="Times New Roman"/>
              <a:sym typeface="Times New Roman"/>
            </a:endParaRPr>
          </a:p>
        </p:txBody>
      </p:sp>
      <p:grpSp>
        <p:nvGrpSpPr>
          <p:cNvPr id="74" name="Google Shape;74;p16"/>
          <p:cNvGrpSpPr/>
          <p:nvPr/>
        </p:nvGrpSpPr>
        <p:grpSpPr>
          <a:xfrm>
            <a:off x="3726872" y="602316"/>
            <a:ext cx="1984001" cy="1939574"/>
            <a:chOff x="4409292" y="1219942"/>
            <a:chExt cx="1712708" cy="1246754"/>
          </a:xfrm>
        </p:grpSpPr>
        <p:sp>
          <p:nvSpPr>
            <p:cNvPr id="75" name="Google Shape;75;p16"/>
            <p:cNvSpPr/>
            <p:nvPr/>
          </p:nvSpPr>
          <p:spPr>
            <a:xfrm rot="-1789476">
              <a:off x="5185416" y="2276970"/>
              <a:ext cx="160451" cy="160451"/>
            </a:xfrm>
            <a:prstGeom prst="ellipse">
              <a:avLst/>
            </a:prstGeom>
            <a:solidFill>
              <a:srgbClr val="FFFFFF"/>
            </a:solidFill>
            <a:ln cap="flat" cmpd="sng" w="38100">
              <a:solidFill>
                <a:srgbClr val="85858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2000">
                <a:latin typeface="Times New Roman"/>
                <a:ea typeface="Times New Roman"/>
                <a:cs typeface="Times New Roman"/>
                <a:sym typeface="Times New Roman"/>
              </a:endParaRPr>
            </a:p>
          </p:txBody>
        </p:sp>
        <p:sp>
          <p:nvSpPr>
            <p:cNvPr id="76" name="Google Shape;76;p16"/>
            <p:cNvSpPr txBox="1"/>
            <p:nvPr/>
          </p:nvSpPr>
          <p:spPr>
            <a:xfrm>
              <a:off x="4409292" y="1985295"/>
              <a:ext cx="1712700" cy="219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i="1" lang="en" sz="2000">
                  <a:solidFill>
                    <a:srgbClr val="5E5E5E"/>
                  </a:solidFill>
                  <a:latin typeface="Times New Roman"/>
                  <a:ea typeface="Times New Roman"/>
                  <a:cs typeface="Times New Roman"/>
                  <a:sym typeface="Times New Roman"/>
                </a:rPr>
                <a:t>Oct 18, 2021</a:t>
              </a:r>
              <a:endParaRPr b="1" i="1" sz="2000">
                <a:solidFill>
                  <a:srgbClr val="5E5E5E"/>
                </a:solidFill>
                <a:latin typeface="Times New Roman"/>
                <a:ea typeface="Times New Roman"/>
                <a:cs typeface="Times New Roman"/>
                <a:sym typeface="Times New Roman"/>
              </a:endParaRPr>
            </a:p>
          </p:txBody>
        </p:sp>
        <p:sp>
          <p:nvSpPr>
            <p:cNvPr id="77" name="Google Shape;77;p16"/>
            <p:cNvSpPr/>
            <p:nvPr/>
          </p:nvSpPr>
          <p:spPr>
            <a:xfrm>
              <a:off x="4409300" y="1219942"/>
              <a:ext cx="1712700" cy="703500"/>
            </a:xfrm>
            <a:prstGeom prst="roundRect">
              <a:avLst>
                <a:gd fmla="val 4485"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p:txBody>
        </p:sp>
        <p:sp>
          <p:nvSpPr>
            <p:cNvPr id="78" name="Google Shape;78;p16"/>
            <p:cNvSpPr/>
            <p:nvPr/>
          </p:nvSpPr>
          <p:spPr>
            <a:xfrm rot="10800000">
              <a:off x="5220625" y="1919036"/>
              <a:ext cx="90000" cy="675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2000">
                <a:latin typeface="Times New Roman"/>
                <a:ea typeface="Times New Roman"/>
                <a:cs typeface="Times New Roman"/>
                <a:sym typeface="Times New Roman"/>
              </a:endParaRPr>
            </a:p>
          </p:txBody>
        </p:sp>
        <p:sp>
          <p:nvSpPr>
            <p:cNvPr id="79" name="Google Shape;79;p16"/>
            <p:cNvSpPr txBox="1"/>
            <p:nvPr/>
          </p:nvSpPr>
          <p:spPr>
            <a:xfrm>
              <a:off x="4453550" y="1257142"/>
              <a:ext cx="16242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i="1" lang="en" sz="2000">
                  <a:solidFill>
                    <a:srgbClr val="5E5E5E"/>
                  </a:solidFill>
                  <a:latin typeface="Times New Roman"/>
                  <a:ea typeface="Times New Roman"/>
                  <a:cs typeface="Times New Roman"/>
                  <a:sym typeface="Times New Roman"/>
                </a:rPr>
                <a:t>Iteration 2</a:t>
              </a:r>
              <a:endParaRPr i="1" sz="2000">
                <a:solidFill>
                  <a:srgbClr val="5E5E5E"/>
                </a:solidFill>
                <a:latin typeface="Times New Roman"/>
                <a:ea typeface="Times New Roman"/>
                <a:cs typeface="Times New Roman"/>
                <a:sym typeface="Times New Roman"/>
              </a:endParaRPr>
            </a:p>
          </p:txBody>
        </p:sp>
      </p:grpSp>
      <p:sp>
        <p:nvSpPr>
          <p:cNvPr id="80" name="Google Shape;80;p16"/>
          <p:cNvSpPr/>
          <p:nvPr/>
        </p:nvSpPr>
        <p:spPr>
          <a:xfrm flipH="1" rot="944527">
            <a:off x="1715700" y="2539880"/>
            <a:ext cx="1591181" cy="88680"/>
          </a:xfrm>
          <a:prstGeom prst="roundRect">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2000">
              <a:latin typeface="Times New Roman"/>
              <a:ea typeface="Times New Roman"/>
              <a:cs typeface="Times New Roman"/>
              <a:sym typeface="Times New Roman"/>
            </a:endParaRPr>
          </a:p>
        </p:txBody>
      </p:sp>
      <p:grpSp>
        <p:nvGrpSpPr>
          <p:cNvPr id="81" name="Google Shape;81;p16"/>
          <p:cNvGrpSpPr/>
          <p:nvPr/>
        </p:nvGrpSpPr>
        <p:grpSpPr>
          <a:xfrm>
            <a:off x="2271452" y="2626549"/>
            <a:ext cx="1983992" cy="1914623"/>
            <a:chOff x="3021975" y="2541798"/>
            <a:chExt cx="1712700" cy="1230715"/>
          </a:xfrm>
        </p:grpSpPr>
        <p:sp>
          <p:nvSpPr>
            <p:cNvPr id="82" name="Google Shape;82;p16"/>
            <p:cNvSpPr txBox="1"/>
            <p:nvPr/>
          </p:nvSpPr>
          <p:spPr>
            <a:xfrm>
              <a:off x="3066216" y="2735589"/>
              <a:ext cx="16242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i="1" lang="en" sz="2000">
                  <a:solidFill>
                    <a:srgbClr val="701C7F"/>
                  </a:solidFill>
                  <a:latin typeface="Times New Roman"/>
                  <a:ea typeface="Times New Roman"/>
                  <a:cs typeface="Times New Roman"/>
                  <a:sym typeface="Times New Roman"/>
                </a:rPr>
                <a:t>Sep 27, 2021</a:t>
              </a:r>
              <a:endParaRPr b="1" i="1" sz="2000">
                <a:solidFill>
                  <a:srgbClr val="701C7F"/>
                </a:solidFill>
                <a:latin typeface="Times New Roman"/>
                <a:ea typeface="Times New Roman"/>
                <a:cs typeface="Times New Roman"/>
                <a:sym typeface="Times New Roman"/>
              </a:endParaRPr>
            </a:p>
          </p:txBody>
        </p:sp>
        <p:sp>
          <p:nvSpPr>
            <p:cNvPr id="83" name="Google Shape;83;p16"/>
            <p:cNvSpPr/>
            <p:nvPr/>
          </p:nvSpPr>
          <p:spPr>
            <a:xfrm rot="-1789476">
              <a:off x="3798091" y="2571072"/>
              <a:ext cx="160451" cy="160451"/>
            </a:xfrm>
            <a:prstGeom prst="ellipse">
              <a:avLst/>
            </a:prstGeom>
            <a:solidFill>
              <a:srgbClr val="FFFFFF"/>
            </a:solidFill>
            <a:ln cap="flat" cmpd="sng" w="38100">
              <a:solidFill>
                <a:srgbClr val="701C7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2000">
                <a:latin typeface="Times New Roman"/>
                <a:ea typeface="Times New Roman"/>
                <a:cs typeface="Times New Roman"/>
                <a:sym typeface="Times New Roman"/>
              </a:endParaRPr>
            </a:p>
          </p:txBody>
        </p:sp>
        <p:sp>
          <p:nvSpPr>
            <p:cNvPr id="84" name="Google Shape;84;p16"/>
            <p:cNvSpPr/>
            <p:nvPr/>
          </p:nvSpPr>
          <p:spPr>
            <a:xfrm>
              <a:off x="3021975" y="3069013"/>
              <a:ext cx="1712700" cy="703500"/>
            </a:xfrm>
            <a:prstGeom prst="roundRect">
              <a:avLst>
                <a:gd fmla="val 4485"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p:txBody>
        </p:sp>
        <p:sp>
          <p:nvSpPr>
            <p:cNvPr id="85" name="Google Shape;85;p16"/>
            <p:cNvSpPr txBox="1"/>
            <p:nvPr/>
          </p:nvSpPr>
          <p:spPr>
            <a:xfrm>
              <a:off x="3066225" y="3106213"/>
              <a:ext cx="16242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i="1" lang="en" sz="2000">
                  <a:solidFill>
                    <a:srgbClr val="FFFFFF"/>
                  </a:solidFill>
                  <a:latin typeface="Times New Roman"/>
                  <a:ea typeface="Times New Roman"/>
                  <a:cs typeface="Times New Roman"/>
                  <a:sym typeface="Times New Roman"/>
                </a:rPr>
                <a:t>Iteration 1</a:t>
              </a:r>
              <a:endParaRPr i="1" sz="2000">
                <a:solidFill>
                  <a:srgbClr val="FFFFFF"/>
                </a:solidFill>
                <a:latin typeface="Times New Roman"/>
                <a:ea typeface="Times New Roman"/>
                <a:cs typeface="Times New Roman"/>
                <a:sym typeface="Times New Roman"/>
              </a:endParaRPr>
            </a:p>
            <a:p>
              <a:pPr indent="0" lvl="0" marL="0" rtl="0" algn="ctr">
                <a:lnSpc>
                  <a:spcPct val="115000"/>
                </a:lnSpc>
                <a:spcBef>
                  <a:spcPts val="1600"/>
                </a:spcBef>
                <a:spcAft>
                  <a:spcPts val="1600"/>
                </a:spcAft>
                <a:buNone/>
              </a:pPr>
              <a:r>
                <a:t/>
              </a:r>
              <a:endParaRPr i="1" sz="2000">
                <a:solidFill>
                  <a:srgbClr val="FFFFFF"/>
                </a:solidFill>
                <a:latin typeface="Times New Roman"/>
                <a:ea typeface="Times New Roman"/>
                <a:cs typeface="Times New Roman"/>
                <a:sym typeface="Times New Roman"/>
              </a:endParaRPr>
            </a:p>
          </p:txBody>
        </p:sp>
        <p:sp>
          <p:nvSpPr>
            <p:cNvPr id="86" name="Google Shape;86;p16"/>
            <p:cNvSpPr/>
            <p:nvPr/>
          </p:nvSpPr>
          <p:spPr>
            <a:xfrm>
              <a:off x="3833325" y="3004364"/>
              <a:ext cx="90000" cy="67500"/>
            </a:xfrm>
            <a:prstGeom prst="triangle">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2000">
                <a:latin typeface="Times New Roman"/>
                <a:ea typeface="Times New Roman"/>
                <a:cs typeface="Times New Roman"/>
                <a:sym typeface="Times New Roman"/>
              </a:endParaRPr>
            </a:p>
          </p:txBody>
        </p:sp>
      </p:grpSp>
      <p:grpSp>
        <p:nvGrpSpPr>
          <p:cNvPr id="87" name="Google Shape;87;p16"/>
          <p:cNvGrpSpPr/>
          <p:nvPr/>
        </p:nvGrpSpPr>
        <p:grpSpPr>
          <a:xfrm>
            <a:off x="6743208" y="602316"/>
            <a:ext cx="1984001" cy="1939574"/>
            <a:chOff x="4409292" y="1219942"/>
            <a:chExt cx="1712708" cy="1246754"/>
          </a:xfrm>
        </p:grpSpPr>
        <p:sp>
          <p:nvSpPr>
            <p:cNvPr id="88" name="Google Shape;88;p16"/>
            <p:cNvSpPr/>
            <p:nvPr/>
          </p:nvSpPr>
          <p:spPr>
            <a:xfrm rot="-1789476">
              <a:off x="5185416" y="2276970"/>
              <a:ext cx="160451" cy="160451"/>
            </a:xfrm>
            <a:prstGeom prst="ellipse">
              <a:avLst/>
            </a:prstGeom>
            <a:solidFill>
              <a:srgbClr val="FFFFFF"/>
            </a:solidFill>
            <a:ln cap="flat" cmpd="sng" w="38100">
              <a:solidFill>
                <a:srgbClr val="85858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2000">
                <a:latin typeface="Times New Roman"/>
                <a:ea typeface="Times New Roman"/>
                <a:cs typeface="Times New Roman"/>
                <a:sym typeface="Times New Roman"/>
              </a:endParaRPr>
            </a:p>
          </p:txBody>
        </p:sp>
        <p:sp>
          <p:nvSpPr>
            <p:cNvPr id="89" name="Google Shape;89;p16"/>
            <p:cNvSpPr txBox="1"/>
            <p:nvPr/>
          </p:nvSpPr>
          <p:spPr>
            <a:xfrm>
              <a:off x="4409292" y="1985295"/>
              <a:ext cx="1712700" cy="219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i="1" lang="en" sz="2000">
                  <a:solidFill>
                    <a:srgbClr val="5E5E5E"/>
                  </a:solidFill>
                  <a:latin typeface="Times New Roman"/>
                  <a:ea typeface="Times New Roman"/>
                  <a:cs typeface="Times New Roman"/>
                  <a:sym typeface="Times New Roman"/>
                </a:rPr>
                <a:t>Nov</a:t>
              </a:r>
              <a:r>
                <a:rPr b="1" i="1" lang="en" sz="2000">
                  <a:solidFill>
                    <a:srgbClr val="5E5E5E"/>
                  </a:solidFill>
                  <a:latin typeface="Times New Roman"/>
                  <a:ea typeface="Times New Roman"/>
                  <a:cs typeface="Times New Roman"/>
                  <a:sym typeface="Times New Roman"/>
                </a:rPr>
                <a:t> 29, 2021</a:t>
              </a:r>
              <a:endParaRPr b="1" i="1" sz="2000">
                <a:solidFill>
                  <a:srgbClr val="5E5E5E"/>
                </a:solidFill>
                <a:latin typeface="Times New Roman"/>
                <a:ea typeface="Times New Roman"/>
                <a:cs typeface="Times New Roman"/>
                <a:sym typeface="Times New Roman"/>
              </a:endParaRPr>
            </a:p>
          </p:txBody>
        </p:sp>
        <p:sp>
          <p:nvSpPr>
            <p:cNvPr id="90" name="Google Shape;90;p16"/>
            <p:cNvSpPr/>
            <p:nvPr/>
          </p:nvSpPr>
          <p:spPr>
            <a:xfrm>
              <a:off x="4409300" y="1219942"/>
              <a:ext cx="1712700" cy="703500"/>
            </a:xfrm>
            <a:prstGeom prst="roundRect">
              <a:avLst>
                <a:gd fmla="val 4485"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p:txBody>
        </p:sp>
        <p:sp>
          <p:nvSpPr>
            <p:cNvPr id="91" name="Google Shape;91;p16"/>
            <p:cNvSpPr/>
            <p:nvPr/>
          </p:nvSpPr>
          <p:spPr>
            <a:xfrm rot="10800000">
              <a:off x="5220625" y="1919036"/>
              <a:ext cx="90000" cy="675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2000">
                <a:latin typeface="Times New Roman"/>
                <a:ea typeface="Times New Roman"/>
                <a:cs typeface="Times New Roman"/>
                <a:sym typeface="Times New Roman"/>
              </a:endParaRPr>
            </a:p>
          </p:txBody>
        </p:sp>
        <p:sp>
          <p:nvSpPr>
            <p:cNvPr id="92" name="Google Shape;92;p16"/>
            <p:cNvSpPr txBox="1"/>
            <p:nvPr/>
          </p:nvSpPr>
          <p:spPr>
            <a:xfrm>
              <a:off x="4453550" y="1257142"/>
              <a:ext cx="16242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i="1" lang="en" sz="2000">
                  <a:solidFill>
                    <a:srgbClr val="5E5E5E"/>
                  </a:solidFill>
                  <a:latin typeface="Times New Roman"/>
                  <a:ea typeface="Times New Roman"/>
                  <a:cs typeface="Times New Roman"/>
                  <a:sym typeface="Times New Roman"/>
                </a:rPr>
                <a:t>Final Deliverables</a:t>
              </a:r>
              <a:endParaRPr i="1" sz="2000">
                <a:solidFill>
                  <a:srgbClr val="5E5E5E"/>
                </a:solidFill>
                <a:latin typeface="Times New Roman"/>
                <a:ea typeface="Times New Roman"/>
                <a:cs typeface="Times New Roman"/>
                <a:sym typeface="Times New Roman"/>
              </a:endParaRPr>
            </a:p>
          </p:txBody>
        </p:sp>
      </p:grpSp>
      <p:grpSp>
        <p:nvGrpSpPr>
          <p:cNvPr id="93" name="Google Shape;93;p16"/>
          <p:cNvGrpSpPr/>
          <p:nvPr/>
        </p:nvGrpSpPr>
        <p:grpSpPr>
          <a:xfrm>
            <a:off x="710547" y="602316"/>
            <a:ext cx="1984001" cy="1939574"/>
            <a:chOff x="4409292" y="1219942"/>
            <a:chExt cx="1712708" cy="1246754"/>
          </a:xfrm>
        </p:grpSpPr>
        <p:sp>
          <p:nvSpPr>
            <p:cNvPr id="94" name="Google Shape;94;p16"/>
            <p:cNvSpPr/>
            <p:nvPr/>
          </p:nvSpPr>
          <p:spPr>
            <a:xfrm rot="-1789476">
              <a:off x="5185416" y="2276970"/>
              <a:ext cx="160451" cy="160451"/>
            </a:xfrm>
            <a:prstGeom prst="ellipse">
              <a:avLst/>
            </a:prstGeom>
            <a:solidFill>
              <a:srgbClr val="FFFFFF"/>
            </a:solidFill>
            <a:ln cap="flat" cmpd="sng" w="38100">
              <a:solidFill>
                <a:srgbClr val="85858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2000">
                <a:latin typeface="Times New Roman"/>
                <a:ea typeface="Times New Roman"/>
                <a:cs typeface="Times New Roman"/>
                <a:sym typeface="Times New Roman"/>
              </a:endParaRPr>
            </a:p>
          </p:txBody>
        </p:sp>
        <p:sp>
          <p:nvSpPr>
            <p:cNvPr id="95" name="Google Shape;95;p16"/>
            <p:cNvSpPr txBox="1"/>
            <p:nvPr/>
          </p:nvSpPr>
          <p:spPr>
            <a:xfrm>
              <a:off x="4409292" y="1985295"/>
              <a:ext cx="1712700" cy="219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i="1" lang="en" sz="2000">
                  <a:solidFill>
                    <a:srgbClr val="5E5E5E"/>
                  </a:solidFill>
                  <a:latin typeface="Times New Roman"/>
                  <a:ea typeface="Times New Roman"/>
                  <a:cs typeface="Times New Roman"/>
                  <a:sym typeface="Times New Roman"/>
                </a:rPr>
                <a:t>Sep</a:t>
              </a:r>
              <a:r>
                <a:rPr b="1" i="1" lang="en" sz="2000">
                  <a:solidFill>
                    <a:srgbClr val="5E5E5E"/>
                  </a:solidFill>
                  <a:latin typeface="Times New Roman"/>
                  <a:ea typeface="Times New Roman"/>
                  <a:cs typeface="Times New Roman"/>
                  <a:sym typeface="Times New Roman"/>
                </a:rPr>
                <a:t> 13, 2021</a:t>
              </a:r>
              <a:endParaRPr b="1" i="1" sz="2000">
                <a:solidFill>
                  <a:srgbClr val="5E5E5E"/>
                </a:solidFill>
                <a:latin typeface="Times New Roman"/>
                <a:ea typeface="Times New Roman"/>
                <a:cs typeface="Times New Roman"/>
                <a:sym typeface="Times New Roman"/>
              </a:endParaRPr>
            </a:p>
          </p:txBody>
        </p:sp>
        <p:sp>
          <p:nvSpPr>
            <p:cNvPr id="96" name="Google Shape;96;p16"/>
            <p:cNvSpPr/>
            <p:nvPr/>
          </p:nvSpPr>
          <p:spPr>
            <a:xfrm>
              <a:off x="4409300" y="1219942"/>
              <a:ext cx="1712700" cy="703500"/>
            </a:xfrm>
            <a:prstGeom prst="roundRect">
              <a:avLst>
                <a:gd fmla="val 4485"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p:txBody>
        </p:sp>
        <p:sp>
          <p:nvSpPr>
            <p:cNvPr id="97" name="Google Shape;97;p16"/>
            <p:cNvSpPr/>
            <p:nvPr/>
          </p:nvSpPr>
          <p:spPr>
            <a:xfrm rot="10800000">
              <a:off x="5220625" y="1919036"/>
              <a:ext cx="90000" cy="675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2000">
                <a:latin typeface="Times New Roman"/>
                <a:ea typeface="Times New Roman"/>
                <a:cs typeface="Times New Roman"/>
                <a:sym typeface="Times New Roman"/>
              </a:endParaRPr>
            </a:p>
          </p:txBody>
        </p:sp>
        <p:sp>
          <p:nvSpPr>
            <p:cNvPr id="98" name="Google Shape;98;p16"/>
            <p:cNvSpPr txBox="1"/>
            <p:nvPr/>
          </p:nvSpPr>
          <p:spPr>
            <a:xfrm>
              <a:off x="4453550" y="1257142"/>
              <a:ext cx="16242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i="1" lang="en" sz="2000">
                  <a:solidFill>
                    <a:srgbClr val="5E5E5E"/>
                  </a:solidFill>
                  <a:latin typeface="Times New Roman"/>
                  <a:ea typeface="Times New Roman"/>
                  <a:cs typeface="Times New Roman"/>
                  <a:sym typeface="Times New Roman"/>
                </a:rPr>
                <a:t>Inception</a:t>
              </a:r>
              <a:endParaRPr i="1" sz="2000">
                <a:solidFill>
                  <a:srgbClr val="5E5E5E"/>
                </a:solidFill>
                <a:latin typeface="Times New Roman"/>
                <a:ea typeface="Times New Roman"/>
                <a:cs typeface="Times New Roman"/>
                <a:sym typeface="Times New Roman"/>
              </a:endParaRPr>
            </a:p>
          </p:txBody>
        </p:sp>
      </p:grpSp>
      <p:grpSp>
        <p:nvGrpSpPr>
          <p:cNvPr id="99" name="Google Shape;99;p16"/>
          <p:cNvGrpSpPr/>
          <p:nvPr/>
        </p:nvGrpSpPr>
        <p:grpSpPr>
          <a:xfrm>
            <a:off x="5204102" y="2626549"/>
            <a:ext cx="1983992" cy="1914623"/>
            <a:chOff x="3021975" y="2541798"/>
            <a:chExt cx="1712700" cy="1230715"/>
          </a:xfrm>
        </p:grpSpPr>
        <p:sp>
          <p:nvSpPr>
            <p:cNvPr id="100" name="Google Shape;100;p16"/>
            <p:cNvSpPr txBox="1"/>
            <p:nvPr/>
          </p:nvSpPr>
          <p:spPr>
            <a:xfrm>
              <a:off x="3066216" y="2735589"/>
              <a:ext cx="16242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i="1" lang="en" sz="2000">
                  <a:solidFill>
                    <a:srgbClr val="701C7F"/>
                  </a:solidFill>
                  <a:latin typeface="Times New Roman"/>
                  <a:ea typeface="Times New Roman"/>
                  <a:cs typeface="Times New Roman"/>
                  <a:sym typeface="Times New Roman"/>
                </a:rPr>
                <a:t>Nov</a:t>
              </a:r>
              <a:r>
                <a:rPr b="1" i="1" lang="en" sz="2000">
                  <a:solidFill>
                    <a:srgbClr val="701C7F"/>
                  </a:solidFill>
                  <a:latin typeface="Times New Roman"/>
                  <a:ea typeface="Times New Roman"/>
                  <a:cs typeface="Times New Roman"/>
                  <a:sym typeface="Times New Roman"/>
                </a:rPr>
                <a:t> 08, 2021</a:t>
              </a:r>
              <a:endParaRPr b="1" i="1" sz="2000">
                <a:solidFill>
                  <a:srgbClr val="701C7F"/>
                </a:solidFill>
                <a:latin typeface="Times New Roman"/>
                <a:ea typeface="Times New Roman"/>
                <a:cs typeface="Times New Roman"/>
                <a:sym typeface="Times New Roman"/>
              </a:endParaRPr>
            </a:p>
          </p:txBody>
        </p:sp>
        <p:sp>
          <p:nvSpPr>
            <p:cNvPr id="101" name="Google Shape;101;p16"/>
            <p:cNvSpPr/>
            <p:nvPr/>
          </p:nvSpPr>
          <p:spPr>
            <a:xfrm rot="-1789476">
              <a:off x="3798091" y="2571072"/>
              <a:ext cx="160451" cy="160451"/>
            </a:xfrm>
            <a:prstGeom prst="ellipse">
              <a:avLst/>
            </a:prstGeom>
            <a:solidFill>
              <a:srgbClr val="FFFFFF"/>
            </a:solidFill>
            <a:ln cap="flat" cmpd="sng" w="38100">
              <a:solidFill>
                <a:srgbClr val="701C7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2000">
                <a:latin typeface="Times New Roman"/>
                <a:ea typeface="Times New Roman"/>
                <a:cs typeface="Times New Roman"/>
                <a:sym typeface="Times New Roman"/>
              </a:endParaRPr>
            </a:p>
          </p:txBody>
        </p:sp>
        <p:sp>
          <p:nvSpPr>
            <p:cNvPr id="102" name="Google Shape;102;p16"/>
            <p:cNvSpPr/>
            <p:nvPr/>
          </p:nvSpPr>
          <p:spPr>
            <a:xfrm>
              <a:off x="3021975" y="3069013"/>
              <a:ext cx="1712700" cy="703500"/>
            </a:xfrm>
            <a:prstGeom prst="roundRect">
              <a:avLst>
                <a:gd fmla="val 4485"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a:p>
              <a:pPr indent="0" lvl="0" marL="0" rtl="0" algn="l">
                <a:spcBef>
                  <a:spcPts val="0"/>
                </a:spcBef>
                <a:spcAft>
                  <a:spcPts val="0"/>
                </a:spcAft>
                <a:buNone/>
              </a:pPr>
              <a:r>
                <a:t/>
              </a:r>
              <a:endParaRPr i="1" sz="2000">
                <a:latin typeface="Times New Roman"/>
                <a:ea typeface="Times New Roman"/>
                <a:cs typeface="Times New Roman"/>
                <a:sym typeface="Times New Roman"/>
              </a:endParaRPr>
            </a:p>
          </p:txBody>
        </p:sp>
        <p:sp>
          <p:nvSpPr>
            <p:cNvPr id="103" name="Google Shape;103;p16"/>
            <p:cNvSpPr txBox="1"/>
            <p:nvPr/>
          </p:nvSpPr>
          <p:spPr>
            <a:xfrm>
              <a:off x="3066225" y="3106213"/>
              <a:ext cx="16242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i="1" lang="en" sz="2000">
                  <a:solidFill>
                    <a:srgbClr val="FFFFFF"/>
                  </a:solidFill>
                  <a:latin typeface="Times New Roman"/>
                  <a:ea typeface="Times New Roman"/>
                  <a:cs typeface="Times New Roman"/>
                  <a:sym typeface="Times New Roman"/>
                </a:rPr>
                <a:t>Iteration 3</a:t>
              </a:r>
              <a:endParaRPr i="1" sz="2000">
                <a:solidFill>
                  <a:srgbClr val="FFFFFF"/>
                </a:solidFill>
                <a:latin typeface="Times New Roman"/>
                <a:ea typeface="Times New Roman"/>
                <a:cs typeface="Times New Roman"/>
                <a:sym typeface="Times New Roman"/>
              </a:endParaRPr>
            </a:p>
          </p:txBody>
        </p:sp>
        <p:sp>
          <p:nvSpPr>
            <p:cNvPr id="104" name="Google Shape;104;p16"/>
            <p:cNvSpPr/>
            <p:nvPr/>
          </p:nvSpPr>
          <p:spPr>
            <a:xfrm>
              <a:off x="3833325" y="3004364"/>
              <a:ext cx="90000" cy="67500"/>
            </a:xfrm>
            <a:prstGeom prst="triangle">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2000">
                <a:latin typeface="Times New Roman"/>
                <a:ea typeface="Times New Roman"/>
                <a:cs typeface="Times New Roman"/>
                <a:sym typeface="Times New Roman"/>
              </a:endParaRPr>
            </a:p>
          </p:txBody>
        </p:sp>
      </p:grpSp>
      <p:sp>
        <p:nvSpPr>
          <p:cNvPr id="105" name="Google Shape;105;p16"/>
          <p:cNvSpPr/>
          <p:nvPr/>
        </p:nvSpPr>
        <p:spPr>
          <a:xfrm flipH="1" rot="944328">
            <a:off x="4782642" y="2536559"/>
            <a:ext cx="1371417" cy="59531"/>
          </a:xfrm>
          <a:prstGeom prst="roundRect">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2000">
              <a:latin typeface="Times New Roman"/>
              <a:ea typeface="Times New Roman"/>
              <a:cs typeface="Times New Roman"/>
              <a:sym typeface="Times New Roman"/>
            </a:endParaRPr>
          </a:p>
        </p:txBody>
      </p:sp>
      <p:sp>
        <p:nvSpPr>
          <p:cNvPr id="106" name="Google Shape;106;p16"/>
          <p:cNvSpPr/>
          <p:nvPr/>
        </p:nvSpPr>
        <p:spPr>
          <a:xfrm rot="-944633">
            <a:off x="76325" y="2620091"/>
            <a:ext cx="1570000" cy="64709"/>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2000">
              <a:latin typeface="Times New Roman"/>
              <a:ea typeface="Times New Roman"/>
              <a:cs typeface="Times New Roman"/>
              <a:sym typeface="Times New Roman"/>
            </a:endParaRPr>
          </a:p>
        </p:txBody>
      </p:sp>
      <p:sp>
        <p:nvSpPr>
          <p:cNvPr id="107" name="Google Shape;107;p16"/>
          <p:cNvSpPr txBox="1"/>
          <p:nvPr/>
        </p:nvSpPr>
        <p:spPr>
          <a:xfrm>
            <a:off x="1974800" y="32925"/>
            <a:ext cx="4541100" cy="569400"/>
          </a:xfrm>
          <a:prstGeom prst="rect">
            <a:avLst/>
          </a:prstGeom>
          <a:noFill/>
          <a:ln>
            <a:noFill/>
          </a:ln>
        </p:spPr>
        <p:txBody>
          <a:bodyPr anchorCtr="0" anchor="t" bIns="91425" lIns="91425" spcFirstLastPara="1" rIns="91425" wrap="square" tIns="91425">
            <a:spAutoFit/>
          </a:bodyPr>
          <a:lstStyle/>
          <a:p>
            <a:pPr indent="457200" lvl="0" marL="914400" rtl="0" algn="l">
              <a:spcBef>
                <a:spcPts val="0"/>
              </a:spcBef>
              <a:spcAft>
                <a:spcPts val="0"/>
              </a:spcAft>
              <a:buNone/>
            </a:pPr>
            <a:r>
              <a:rPr b="1" i="1" lang="en" sz="2500">
                <a:latin typeface="Times New Roman"/>
                <a:ea typeface="Times New Roman"/>
                <a:cs typeface="Times New Roman"/>
                <a:sym typeface="Times New Roman"/>
              </a:rPr>
              <a:t>Project Timeline</a:t>
            </a:r>
            <a:endParaRPr b="1" i="1" sz="25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7"/>
          <p:cNvSpPr txBox="1"/>
          <p:nvPr>
            <p:ph type="title"/>
          </p:nvPr>
        </p:nvSpPr>
        <p:spPr>
          <a:xfrm>
            <a:off x="311700" y="4366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en" sz="2800">
                <a:latin typeface="Times New Roman"/>
                <a:ea typeface="Times New Roman"/>
                <a:cs typeface="Times New Roman"/>
                <a:sym typeface="Times New Roman"/>
              </a:rPr>
              <a:t>Algorithms to be used:</a:t>
            </a:r>
            <a:endParaRPr b="1" i="1" sz="3466">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13" name="Google Shape;113;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74650" lvl="0" marL="457200" rtl="0" algn="l">
              <a:spcBef>
                <a:spcPts val="0"/>
              </a:spcBef>
              <a:spcAft>
                <a:spcPts val="0"/>
              </a:spcAft>
              <a:buSzPts val="2300"/>
              <a:buFont typeface="Times New Roman"/>
              <a:buAutoNum type="arabicPeriod"/>
            </a:pPr>
            <a:r>
              <a:rPr i="1" lang="en" sz="2000">
                <a:latin typeface="Times New Roman"/>
                <a:ea typeface="Times New Roman"/>
                <a:cs typeface="Times New Roman"/>
                <a:sym typeface="Times New Roman"/>
              </a:rPr>
              <a:t>K-Means</a:t>
            </a:r>
            <a:endParaRPr i="1" sz="2000">
              <a:latin typeface="Times New Roman"/>
              <a:ea typeface="Times New Roman"/>
              <a:cs typeface="Times New Roman"/>
              <a:sym typeface="Times New Roman"/>
            </a:endParaRPr>
          </a:p>
          <a:p>
            <a:pPr indent="-355600" lvl="0" marL="457200" rtl="0" algn="l">
              <a:spcBef>
                <a:spcPts val="0"/>
              </a:spcBef>
              <a:spcAft>
                <a:spcPts val="0"/>
              </a:spcAft>
              <a:buSzPts val="2000"/>
              <a:buFont typeface="Times New Roman"/>
              <a:buAutoNum type="arabicPeriod"/>
            </a:pPr>
            <a:r>
              <a:rPr i="1" lang="en" sz="2000">
                <a:latin typeface="Times New Roman"/>
                <a:ea typeface="Times New Roman"/>
                <a:cs typeface="Times New Roman"/>
                <a:sym typeface="Times New Roman"/>
              </a:rPr>
              <a:t>Spectral Clustering</a:t>
            </a:r>
            <a:endParaRPr i="1" sz="2000">
              <a:latin typeface="Times New Roman"/>
              <a:ea typeface="Times New Roman"/>
              <a:cs typeface="Times New Roman"/>
              <a:sym typeface="Times New Roman"/>
            </a:endParaRPr>
          </a:p>
          <a:p>
            <a:pPr indent="-355600" lvl="0" marL="457200" rtl="0" algn="l">
              <a:spcBef>
                <a:spcPts val="0"/>
              </a:spcBef>
              <a:spcAft>
                <a:spcPts val="0"/>
              </a:spcAft>
              <a:buSzPts val="2000"/>
              <a:buFont typeface="Times New Roman"/>
              <a:buAutoNum type="arabicPeriod"/>
            </a:pPr>
            <a:r>
              <a:rPr i="1" lang="en" sz="2000">
                <a:latin typeface="Times New Roman"/>
                <a:ea typeface="Times New Roman"/>
                <a:cs typeface="Times New Roman"/>
                <a:sym typeface="Times New Roman"/>
              </a:rPr>
              <a:t>DBSCAN</a:t>
            </a:r>
            <a:endParaRPr i="1" sz="160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en">
                <a:latin typeface="Times New Roman"/>
                <a:ea typeface="Times New Roman"/>
                <a:cs typeface="Times New Roman"/>
                <a:sym typeface="Times New Roman"/>
              </a:rPr>
              <a:t>K Means Clustering</a:t>
            </a:r>
            <a:endParaRPr b="1" i="1">
              <a:latin typeface="Times New Roman"/>
              <a:ea typeface="Times New Roman"/>
              <a:cs typeface="Times New Roman"/>
              <a:sym typeface="Times New Roman"/>
            </a:endParaRPr>
          </a:p>
        </p:txBody>
      </p:sp>
      <p:sp>
        <p:nvSpPr>
          <p:cNvPr id="119" name="Google Shape;119;p18"/>
          <p:cNvSpPr txBox="1"/>
          <p:nvPr>
            <p:ph idx="1" type="body"/>
          </p:nvPr>
        </p:nvSpPr>
        <p:spPr>
          <a:xfrm>
            <a:off x="311700" y="1152475"/>
            <a:ext cx="8520600" cy="270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i="1" lang="en" sz="2000">
                <a:latin typeface="Times New Roman"/>
                <a:ea typeface="Times New Roman"/>
                <a:cs typeface="Times New Roman"/>
                <a:sym typeface="Times New Roman"/>
              </a:rPr>
              <a:t>It can be defined as a vector quantization method which involves the partition of </a:t>
            </a:r>
            <a:r>
              <a:rPr b="1" i="1" lang="en" sz="2000">
                <a:latin typeface="Times New Roman"/>
                <a:ea typeface="Times New Roman"/>
                <a:cs typeface="Times New Roman"/>
                <a:sym typeface="Times New Roman"/>
              </a:rPr>
              <a:t>n</a:t>
            </a:r>
            <a:r>
              <a:rPr i="1" lang="en" sz="2000">
                <a:latin typeface="Times New Roman"/>
                <a:ea typeface="Times New Roman"/>
                <a:cs typeface="Times New Roman"/>
                <a:sym typeface="Times New Roman"/>
              </a:rPr>
              <a:t> </a:t>
            </a:r>
            <a:r>
              <a:rPr i="1" lang="en" sz="2000">
                <a:latin typeface="Times New Roman"/>
                <a:ea typeface="Times New Roman"/>
                <a:cs typeface="Times New Roman"/>
                <a:sym typeface="Times New Roman"/>
              </a:rPr>
              <a:t>observations</a:t>
            </a:r>
            <a:r>
              <a:rPr i="1" lang="en" sz="2000">
                <a:latin typeface="Times New Roman"/>
                <a:ea typeface="Times New Roman"/>
                <a:cs typeface="Times New Roman"/>
                <a:sym typeface="Times New Roman"/>
              </a:rPr>
              <a:t> into some </a:t>
            </a:r>
            <a:r>
              <a:rPr b="1" i="1" lang="en" sz="2000">
                <a:latin typeface="Times New Roman"/>
                <a:ea typeface="Times New Roman"/>
                <a:cs typeface="Times New Roman"/>
                <a:sym typeface="Times New Roman"/>
              </a:rPr>
              <a:t>k</a:t>
            </a:r>
            <a:r>
              <a:rPr i="1" lang="en" sz="2000">
                <a:latin typeface="Times New Roman"/>
                <a:ea typeface="Times New Roman"/>
                <a:cs typeface="Times New Roman"/>
                <a:sym typeface="Times New Roman"/>
              </a:rPr>
              <a:t> clusters, clustering the observations nearest to each other as one cluster.</a:t>
            </a:r>
            <a:endParaRPr i="1" sz="2000">
              <a:latin typeface="Times New Roman"/>
              <a:ea typeface="Times New Roman"/>
              <a:cs typeface="Times New Roman"/>
              <a:sym typeface="Times New Roman"/>
            </a:endParaRPr>
          </a:p>
        </p:txBody>
      </p:sp>
      <p:pic>
        <p:nvPicPr>
          <p:cNvPr descr="K-means clustering" id="120" name="Google Shape;120;p18" title="fig-1"/>
          <p:cNvPicPr preferRelativeResize="0"/>
          <p:nvPr/>
        </p:nvPicPr>
        <p:blipFill>
          <a:blip r:embed="rId3">
            <a:alphaModFix/>
          </a:blip>
          <a:stretch>
            <a:fillRect/>
          </a:stretch>
        </p:blipFill>
        <p:spPr>
          <a:xfrm>
            <a:off x="4572000" y="2072600"/>
            <a:ext cx="4201301" cy="2294301"/>
          </a:xfrm>
          <a:prstGeom prst="rect">
            <a:avLst/>
          </a:prstGeom>
          <a:noFill/>
          <a:ln>
            <a:noFill/>
          </a:ln>
        </p:spPr>
      </p:pic>
      <p:sp>
        <p:nvSpPr>
          <p:cNvPr id="121" name="Google Shape;121;p18"/>
          <p:cNvSpPr txBox="1"/>
          <p:nvPr/>
        </p:nvSpPr>
        <p:spPr>
          <a:xfrm>
            <a:off x="5660900" y="4366900"/>
            <a:ext cx="2981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Figure 1: K-means clustering</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en">
                <a:latin typeface="Times New Roman"/>
                <a:ea typeface="Times New Roman"/>
                <a:cs typeface="Times New Roman"/>
                <a:sym typeface="Times New Roman"/>
              </a:rPr>
              <a:t>Spectral Clustering</a:t>
            </a:r>
            <a:endParaRPr b="1" i="1">
              <a:latin typeface="Times New Roman"/>
              <a:ea typeface="Times New Roman"/>
              <a:cs typeface="Times New Roman"/>
              <a:sym typeface="Times New Roman"/>
            </a:endParaRPr>
          </a:p>
        </p:txBody>
      </p:sp>
      <p:sp>
        <p:nvSpPr>
          <p:cNvPr id="127" name="Google Shape;127;p19"/>
          <p:cNvSpPr txBox="1"/>
          <p:nvPr>
            <p:ph idx="1" type="body"/>
          </p:nvPr>
        </p:nvSpPr>
        <p:spPr>
          <a:xfrm>
            <a:off x="227400" y="110190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i="1" lang="en" sz="1900">
                <a:latin typeface="Times New Roman"/>
                <a:ea typeface="Times New Roman"/>
                <a:cs typeface="Times New Roman"/>
                <a:sym typeface="Times New Roman"/>
              </a:rPr>
              <a:t>This method basicall</a:t>
            </a:r>
            <a:r>
              <a:rPr i="1" lang="en" sz="1900">
                <a:latin typeface="Times New Roman"/>
                <a:ea typeface="Times New Roman"/>
                <a:cs typeface="Times New Roman"/>
                <a:sym typeface="Times New Roman"/>
              </a:rPr>
              <a:t>y uses the scope of similarity matrix of the data given so it can reduce its dimensionality which in turn reduces the number of clusters formed.</a:t>
            </a:r>
            <a:r>
              <a:rPr lang="en" sz="1900"/>
              <a:t> </a:t>
            </a:r>
            <a:endParaRPr sz="1900"/>
          </a:p>
        </p:txBody>
      </p:sp>
      <p:pic>
        <p:nvPicPr>
          <p:cNvPr id="128" name="Google Shape;128;p19"/>
          <p:cNvPicPr preferRelativeResize="0"/>
          <p:nvPr/>
        </p:nvPicPr>
        <p:blipFill>
          <a:blip r:embed="rId3">
            <a:alphaModFix/>
          </a:blip>
          <a:stretch>
            <a:fillRect/>
          </a:stretch>
        </p:blipFill>
        <p:spPr>
          <a:xfrm>
            <a:off x="1318775" y="1897800"/>
            <a:ext cx="6523024" cy="2411525"/>
          </a:xfrm>
          <a:prstGeom prst="rect">
            <a:avLst/>
          </a:prstGeom>
          <a:noFill/>
          <a:ln>
            <a:noFill/>
          </a:ln>
        </p:spPr>
      </p:pic>
      <p:sp>
        <p:nvSpPr>
          <p:cNvPr id="129" name="Google Shape;129;p19"/>
          <p:cNvSpPr txBox="1"/>
          <p:nvPr/>
        </p:nvSpPr>
        <p:spPr>
          <a:xfrm>
            <a:off x="3549925" y="4309325"/>
            <a:ext cx="252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Figure 2: Spectral Clustering</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i="1" lang="en" sz="2500">
                <a:latin typeface="Times New Roman"/>
                <a:ea typeface="Times New Roman"/>
                <a:cs typeface="Times New Roman"/>
                <a:sym typeface="Times New Roman"/>
              </a:rPr>
              <a:t>DBSCAN(</a:t>
            </a:r>
            <a:r>
              <a:rPr b="1" i="1" lang="en" sz="2500">
                <a:latin typeface="Times New Roman"/>
                <a:ea typeface="Times New Roman"/>
                <a:cs typeface="Times New Roman"/>
                <a:sym typeface="Times New Roman"/>
              </a:rPr>
              <a:t>Density-based spatial clustering of applications with noise</a:t>
            </a:r>
            <a:r>
              <a:rPr b="1" i="1" lang="en" sz="2500">
                <a:latin typeface="Times New Roman"/>
                <a:ea typeface="Times New Roman"/>
                <a:cs typeface="Times New Roman"/>
                <a:sym typeface="Times New Roman"/>
              </a:rPr>
              <a:t>)</a:t>
            </a:r>
            <a:endParaRPr b="1" i="1" sz="2500">
              <a:latin typeface="Times New Roman"/>
              <a:ea typeface="Times New Roman"/>
              <a:cs typeface="Times New Roman"/>
              <a:sym typeface="Times New Roman"/>
            </a:endParaRPr>
          </a:p>
        </p:txBody>
      </p:sp>
      <p:sp>
        <p:nvSpPr>
          <p:cNvPr id="135" name="Google Shape;135;p20"/>
          <p:cNvSpPr txBox="1"/>
          <p:nvPr>
            <p:ph idx="1" type="body"/>
          </p:nvPr>
        </p:nvSpPr>
        <p:spPr>
          <a:xfrm>
            <a:off x="311700" y="128695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i="1" lang="en">
                <a:latin typeface="Times New Roman"/>
                <a:ea typeface="Times New Roman"/>
                <a:cs typeface="Times New Roman"/>
                <a:sym typeface="Times New Roman"/>
              </a:rPr>
              <a:t>The distance metric and criterion for a minimum number of data points are used by DBSCAN to group data points together. It requires two inputs: eps and minimum points. The Eps value indicates how near data points should be in order to be deemed neighbors. To consider the region as dense, the 										condition for minimum points should									 		be completed. </a:t>
            </a:r>
            <a:endParaRPr i="1">
              <a:latin typeface="Times New Roman"/>
              <a:ea typeface="Times New Roman"/>
              <a:cs typeface="Times New Roman"/>
              <a:sym typeface="Times New Roman"/>
            </a:endParaRPr>
          </a:p>
        </p:txBody>
      </p:sp>
      <p:pic>
        <p:nvPicPr>
          <p:cNvPr id="136" name="Google Shape;136;p20"/>
          <p:cNvPicPr preferRelativeResize="0"/>
          <p:nvPr/>
        </p:nvPicPr>
        <p:blipFill>
          <a:blip r:embed="rId3">
            <a:alphaModFix/>
          </a:blip>
          <a:stretch>
            <a:fillRect/>
          </a:stretch>
        </p:blipFill>
        <p:spPr>
          <a:xfrm>
            <a:off x="5807550" y="2410425"/>
            <a:ext cx="2919249" cy="1775525"/>
          </a:xfrm>
          <a:prstGeom prst="rect">
            <a:avLst/>
          </a:prstGeom>
          <a:noFill/>
          <a:ln>
            <a:noFill/>
          </a:ln>
        </p:spPr>
      </p:pic>
      <p:sp>
        <p:nvSpPr>
          <p:cNvPr id="137" name="Google Shape;137;p20"/>
          <p:cNvSpPr txBox="1"/>
          <p:nvPr/>
        </p:nvSpPr>
        <p:spPr>
          <a:xfrm>
            <a:off x="5942000" y="4253175"/>
            <a:ext cx="2823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Figure 3: DBSCAN Clustering</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en">
                <a:latin typeface="Times New Roman"/>
                <a:ea typeface="Times New Roman"/>
                <a:cs typeface="Times New Roman"/>
                <a:sym typeface="Times New Roman"/>
              </a:rPr>
              <a:t>Competitors</a:t>
            </a:r>
            <a:endParaRPr b="1" i="1">
              <a:latin typeface="Times New Roman"/>
              <a:ea typeface="Times New Roman"/>
              <a:cs typeface="Times New Roman"/>
              <a:sym typeface="Times New Roman"/>
            </a:endParaRPr>
          </a:p>
        </p:txBody>
      </p:sp>
      <p:sp>
        <p:nvSpPr>
          <p:cNvPr id="143" name="Google Shape;143;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Clr>
                <a:schemeClr val="dk1"/>
              </a:buClr>
              <a:buSzPts val="1100"/>
              <a:buFont typeface="Arial"/>
              <a:buNone/>
            </a:pPr>
            <a:r>
              <a:t/>
            </a:r>
            <a:endParaRPr i="1" sz="2000">
              <a:solidFill>
                <a:schemeClr val="dk1"/>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t/>
            </a:r>
            <a:endParaRPr i="1" sz="2000">
              <a:solidFill>
                <a:schemeClr val="dk1"/>
              </a:solidFill>
              <a:latin typeface="Times New Roman"/>
              <a:ea typeface="Times New Roman"/>
              <a:cs typeface="Times New Roman"/>
              <a:sym typeface="Times New Roman"/>
            </a:endParaRPr>
          </a:p>
          <a:p>
            <a:pPr indent="-355600" lvl="0" marL="457200" rtl="0" algn="just">
              <a:spcBef>
                <a:spcPts val="0"/>
              </a:spcBef>
              <a:spcAft>
                <a:spcPts val="0"/>
              </a:spcAft>
              <a:buClr>
                <a:schemeClr val="dk1"/>
              </a:buClr>
              <a:buSzPts val="2000"/>
              <a:buFont typeface="Times New Roman"/>
              <a:buAutoNum type="arabicParenR"/>
            </a:pPr>
            <a:r>
              <a:rPr i="1" lang="en" sz="2000">
                <a:solidFill>
                  <a:schemeClr val="dk1"/>
                </a:solidFill>
                <a:latin typeface="Times New Roman"/>
                <a:ea typeface="Times New Roman"/>
                <a:cs typeface="Times New Roman"/>
                <a:sym typeface="Times New Roman"/>
              </a:rPr>
              <a:t>KEEL(Knowledge extraction based on Evolutionary Learning)</a:t>
            </a:r>
            <a:endParaRPr i="1" sz="2000">
              <a:solidFill>
                <a:schemeClr val="dk1"/>
              </a:solidFill>
              <a:latin typeface="Times New Roman"/>
              <a:ea typeface="Times New Roman"/>
              <a:cs typeface="Times New Roman"/>
              <a:sym typeface="Times New Roman"/>
            </a:endParaRPr>
          </a:p>
          <a:p>
            <a:pPr indent="-355600" lvl="0" marL="457200" rtl="0" algn="just">
              <a:spcBef>
                <a:spcPts val="0"/>
              </a:spcBef>
              <a:spcAft>
                <a:spcPts val="0"/>
              </a:spcAft>
              <a:buClr>
                <a:schemeClr val="dk1"/>
              </a:buClr>
              <a:buSzPts val="2000"/>
              <a:buFont typeface="Times New Roman"/>
              <a:buAutoNum type="arabicParenR"/>
            </a:pPr>
            <a:r>
              <a:rPr i="1" lang="en" sz="2000">
                <a:solidFill>
                  <a:schemeClr val="dk1"/>
                </a:solidFill>
                <a:latin typeface="Times New Roman"/>
                <a:ea typeface="Times New Roman"/>
                <a:cs typeface="Times New Roman"/>
                <a:sym typeface="Times New Roman"/>
              </a:rPr>
              <a:t>mlpy</a:t>
            </a:r>
            <a:endParaRPr i="1" sz="2000">
              <a:solidFill>
                <a:schemeClr val="dk1"/>
              </a:solidFill>
              <a:latin typeface="Times New Roman"/>
              <a:ea typeface="Times New Roman"/>
              <a:cs typeface="Times New Roman"/>
              <a:sym typeface="Times New Roman"/>
            </a:endParaRPr>
          </a:p>
          <a:p>
            <a:pPr indent="-355600" lvl="0" marL="457200" rtl="0" algn="just">
              <a:spcBef>
                <a:spcPts val="0"/>
              </a:spcBef>
              <a:spcAft>
                <a:spcPts val="0"/>
              </a:spcAft>
              <a:buClr>
                <a:schemeClr val="dk1"/>
              </a:buClr>
              <a:buSzPts val="2000"/>
              <a:buFont typeface="Times New Roman"/>
              <a:buAutoNum type="arabicParenR"/>
            </a:pPr>
            <a:r>
              <a:rPr i="1" lang="en" sz="2000">
                <a:solidFill>
                  <a:schemeClr val="dk1"/>
                </a:solidFill>
                <a:latin typeface="Times New Roman"/>
                <a:ea typeface="Times New Roman"/>
                <a:cs typeface="Times New Roman"/>
                <a:sym typeface="Times New Roman"/>
              </a:rPr>
              <a:t>Weka</a:t>
            </a:r>
            <a:endParaRPr i="1" sz="2000">
              <a:solidFill>
                <a:schemeClr val="dk1"/>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